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6"/>
  </p:notesMasterIdLst>
  <p:sldIdLst>
    <p:sldId id="256" r:id="rId2"/>
    <p:sldId id="258" r:id="rId3"/>
    <p:sldId id="259" r:id="rId4"/>
    <p:sldId id="260" r:id="rId5"/>
    <p:sldId id="261" r:id="rId6"/>
    <p:sldId id="265" r:id="rId7"/>
    <p:sldId id="266" r:id="rId8"/>
    <p:sldId id="267" r:id="rId9"/>
    <p:sldId id="268" r:id="rId10"/>
    <p:sldId id="270" r:id="rId11"/>
    <p:sldId id="271" r:id="rId12"/>
    <p:sldId id="272" r:id="rId13"/>
    <p:sldId id="276" r:id="rId14"/>
    <p:sldId id="275" r:id="rId1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10AD604-333D-470D-91B6-09B6A1803785}" v="80" dt="2021-01-23T13:23:05.913"/>
  </p1510:revLst>
</p1510:revInfo>
</file>

<file path=ppt/tableStyles.xml><?xml version="1.0" encoding="utf-8"?>
<a:tblStyleLst xmlns:a="http://schemas.openxmlformats.org/drawingml/2006/main" def="{2128E089-E9EA-4865-911F-58093CDF8085}">
  <a:tblStyle styleId="{2128E089-E9EA-4865-911F-58093CDF808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162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b78e636faf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b78e636faf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b78e636faf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b78e636faf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b78e636faf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b78e636faf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b78e636faf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b78e636faf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b7612affb8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b7612affb8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ae65f5c904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ae65f5c904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b7612affb8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b7612affb8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ae67316d1f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ae67316d1f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ae67316d1f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ae67316d1f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b7612affb8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b7612affb8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ae67316d1f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ae67316d1f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ae6a7b8da7_1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ae6a7b8da7_1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b7612affb8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b7612affb8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r>
              <a:rPr lang="en" dirty="0"/>
              <a:t>Andrews’s Surprise Birthday Party</a:t>
            </a:r>
            <a:endParaRPr dirty="0"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(Zaur)</a:t>
            </a:r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88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en" sz="1495"/>
              <a:t>What are we creating?</a:t>
            </a:r>
            <a:endParaRPr sz="1495"/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852"/>
              <a:buNone/>
            </a:pPr>
            <a:r>
              <a:rPr lang="en" sz="1030">
                <a:solidFill>
                  <a:schemeClr val="dk1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Balloons. </a:t>
            </a:r>
            <a:endParaRPr sz="1030">
              <a:solidFill>
                <a:schemeClr val="dk1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en" sz="1030">
                <a:solidFill>
                  <a:schemeClr val="dk1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Birthday cake. </a:t>
            </a:r>
            <a:endParaRPr sz="1030">
              <a:solidFill>
                <a:schemeClr val="dk1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52"/>
              <a:buFont typeface="Arial"/>
              <a:buNone/>
            </a:pPr>
            <a:r>
              <a:rPr lang="en" sz="1030">
                <a:solidFill>
                  <a:schemeClr val="dk1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Ice cream cone cupcakes. </a:t>
            </a:r>
            <a:endParaRPr sz="1030">
              <a:solidFill>
                <a:schemeClr val="dk1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52"/>
              <a:buFont typeface="Arial"/>
              <a:buNone/>
            </a:pPr>
            <a:r>
              <a:rPr lang="en" sz="1030">
                <a:solidFill>
                  <a:schemeClr val="dk1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Gift wrappers. </a:t>
            </a:r>
            <a:endParaRPr sz="1030">
              <a:solidFill>
                <a:schemeClr val="dk1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52"/>
              <a:buFont typeface="Arial"/>
              <a:buNone/>
            </a:pPr>
            <a:r>
              <a:rPr lang="en" sz="1030">
                <a:solidFill>
                  <a:schemeClr val="dk1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Other birthday decorations. </a:t>
            </a:r>
            <a:endParaRPr sz="1030">
              <a:solidFill>
                <a:schemeClr val="dk1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en" sz="1030">
                <a:solidFill>
                  <a:schemeClr val="dk1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Barbecued beef. </a:t>
            </a:r>
            <a:endParaRPr sz="1030">
              <a:solidFill>
                <a:schemeClr val="dk1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endParaRPr sz="103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en" sz="1495"/>
              <a:t>What activities must we do?</a:t>
            </a:r>
            <a:endParaRPr sz="1495"/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52"/>
              <a:buFont typeface="Arial"/>
              <a:buNone/>
            </a:pPr>
            <a:r>
              <a:rPr lang="en" sz="1030">
                <a:solidFill>
                  <a:schemeClr val="dk1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Send invitations. </a:t>
            </a:r>
            <a:endParaRPr sz="1030">
              <a:solidFill>
                <a:schemeClr val="dk1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52"/>
              <a:buFont typeface="Arial"/>
              <a:buNone/>
            </a:pPr>
            <a:r>
              <a:rPr lang="en" sz="1030">
                <a:solidFill>
                  <a:schemeClr val="dk1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Book a DJ. </a:t>
            </a:r>
            <a:endParaRPr sz="1030">
              <a:solidFill>
                <a:schemeClr val="dk1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52"/>
              <a:buFont typeface="Arial"/>
              <a:buNone/>
            </a:pPr>
            <a:r>
              <a:rPr lang="en" sz="1030">
                <a:solidFill>
                  <a:schemeClr val="dk1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Decorate the house. </a:t>
            </a:r>
            <a:endParaRPr sz="1030">
              <a:solidFill>
                <a:schemeClr val="dk1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52"/>
              <a:buFont typeface="Arial"/>
              <a:buNone/>
            </a:pPr>
            <a:r>
              <a:rPr lang="en" sz="1030">
                <a:solidFill>
                  <a:schemeClr val="dk1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Bake the birthday cake. </a:t>
            </a:r>
            <a:endParaRPr sz="1030">
              <a:solidFill>
                <a:schemeClr val="dk1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52"/>
              <a:buFont typeface="Arial"/>
              <a:buNone/>
            </a:pPr>
            <a:r>
              <a:rPr lang="en" sz="1030">
                <a:solidFill>
                  <a:schemeClr val="dk1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Purchase the cupcakes. </a:t>
            </a:r>
            <a:endParaRPr sz="1030">
              <a:solidFill>
                <a:schemeClr val="dk1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52"/>
              <a:buFont typeface="Arial"/>
              <a:buNone/>
            </a:pPr>
            <a:r>
              <a:rPr lang="en" sz="1030">
                <a:solidFill>
                  <a:schemeClr val="dk1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Purchase gifts and gift wrappers. </a:t>
            </a:r>
            <a:endParaRPr sz="1030">
              <a:solidFill>
                <a:schemeClr val="dk1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52"/>
              <a:buFont typeface="Arial"/>
              <a:buNone/>
            </a:pPr>
            <a:r>
              <a:rPr lang="en" sz="1030">
                <a:solidFill>
                  <a:schemeClr val="dk1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Barbecue the meat. </a:t>
            </a:r>
            <a:endParaRPr sz="1030">
              <a:solidFill>
                <a:schemeClr val="dk1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52"/>
              <a:buFont typeface="Arial"/>
              <a:buNone/>
            </a:pPr>
            <a:r>
              <a:rPr lang="en" sz="1030">
                <a:solidFill>
                  <a:schemeClr val="dk1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Invite guests. </a:t>
            </a:r>
            <a:endParaRPr sz="1030">
              <a:solidFill>
                <a:schemeClr val="dk1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52"/>
              <a:buFont typeface="Arial"/>
              <a:buNone/>
            </a:pPr>
            <a:r>
              <a:rPr lang="en" sz="1030">
                <a:solidFill>
                  <a:schemeClr val="dk1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Lure the birthday honouree away from the house for the most of the day. </a:t>
            </a:r>
            <a:endParaRPr sz="1030">
              <a:solidFill>
                <a:schemeClr val="dk1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52"/>
              <a:buFont typeface="Arial"/>
              <a:buNone/>
            </a:pPr>
            <a:r>
              <a:rPr lang="en" sz="1030">
                <a:solidFill>
                  <a:schemeClr val="dk1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Shout “surprise!” when the honouree arrives. </a:t>
            </a:r>
            <a:endParaRPr sz="1030">
              <a:solidFill>
                <a:schemeClr val="dk1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52"/>
              <a:buFont typeface="Arial"/>
              <a:buNone/>
            </a:pPr>
            <a:r>
              <a:rPr lang="en" sz="1030">
                <a:solidFill>
                  <a:schemeClr val="dk1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Serve the cupcakes and drinks to the guests. </a:t>
            </a:r>
            <a:endParaRPr sz="1030">
              <a:solidFill>
                <a:schemeClr val="dk1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52"/>
              <a:buFont typeface="Arial"/>
              <a:buNone/>
            </a:pPr>
            <a:r>
              <a:rPr lang="en" sz="1030">
                <a:solidFill>
                  <a:schemeClr val="dk1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Cut the birthday cake. </a:t>
            </a:r>
            <a:endParaRPr sz="1030">
              <a:solidFill>
                <a:schemeClr val="dk1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en" sz="1030">
                <a:solidFill>
                  <a:schemeClr val="dk1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Open gifts. </a:t>
            </a:r>
            <a:endParaRPr sz="1495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Timeline</a:t>
            </a:r>
            <a:endParaRPr dirty="0"/>
          </a:p>
        </p:txBody>
      </p:sp>
      <p:sp>
        <p:nvSpPr>
          <p:cNvPr id="73" name="Google Shape;7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order must we do ?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1. Send invitation Cards. </a:t>
            </a:r>
            <a:r>
              <a:rPr lang="en" sz="1200"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(Two weeks before the party)</a:t>
            </a:r>
            <a:endParaRPr sz="1200"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2. Book the music DJ. </a:t>
            </a:r>
            <a:r>
              <a:rPr lang="en" sz="1200"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(Two weeks before the party.)</a:t>
            </a:r>
            <a:endParaRPr sz="1200"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3. Lure the honouree away from the house. </a:t>
            </a:r>
            <a:r>
              <a:rPr lang="en" sz="1200"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(As soon as the honouree takes breakfast.)</a:t>
            </a:r>
            <a:endParaRPr sz="1200"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4. Purchase drinks, cupcakes, balloons, decorators, party candles, beef, gifts and gift wrappers. </a:t>
            </a:r>
            <a:r>
              <a:rPr lang="en" sz="1200"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(Between 9 and 10 am.)</a:t>
            </a:r>
            <a:endParaRPr sz="1200"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5. Decorate the house. </a:t>
            </a:r>
            <a:r>
              <a:rPr lang="en" sz="1200"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(Between 10 am and 1 pm.)</a:t>
            </a:r>
            <a:endParaRPr sz="1200"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6. Prepare and bake the birthday cake. </a:t>
            </a:r>
            <a:r>
              <a:rPr lang="en" sz="1200"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(Between 1 and 3 pm.)</a:t>
            </a:r>
            <a:endParaRPr sz="1200"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7. Barbecue the beef. </a:t>
            </a:r>
            <a:r>
              <a:rPr lang="en" sz="1200"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(Between 3 and 3.30 pm)</a:t>
            </a:r>
            <a:endParaRPr sz="1200"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8. Call and welcome the guests. </a:t>
            </a:r>
            <a:r>
              <a:rPr lang="en" sz="1200"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(Between 3.30 and 5 pm)</a:t>
            </a:r>
            <a:endParaRPr sz="1200"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9. Serve the guests.  </a:t>
            </a:r>
            <a:r>
              <a:rPr lang="en" sz="1200"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(Between 5 and 7 pm.)</a:t>
            </a:r>
            <a:endParaRPr sz="1200"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10. Shout “surprise!” when the honouree arrives. </a:t>
            </a:r>
            <a:r>
              <a:rPr lang="en" sz="1200"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(Around 5.30 pm.)</a:t>
            </a:r>
            <a:endParaRPr sz="1200"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11. Blow the candles and cut the cake as we sing Happy Birthday. </a:t>
            </a:r>
            <a:r>
              <a:rPr lang="en" sz="1200"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(Around 5. 35 pm)</a:t>
            </a:r>
            <a:endParaRPr sz="1200"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12. Open gifts </a:t>
            </a:r>
            <a:r>
              <a:rPr lang="en" sz="1200"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(Between 6.30 and 7.30 pm)</a:t>
            </a:r>
            <a:endParaRPr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Overall Cost</a:t>
            </a:r>
            <a:endParaRPr dirty="0"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9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much will the activities cost?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Sending invitations – £1500 </a:t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Birthday Cake ingredients – £200 </a:t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Gifts and wrappers – £3200 </a:t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Party Candles – £10 </a:t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Party theme decorators – £3000  </a:t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Drinks and cupcakes – £1550 </a:t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Music DJ – £3500 </a:t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Beef - £210 </a:t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Misc. - £830</a:t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Beautiful vs Horrible</a:t>
            </a:r>
            <a:endParaRPr dirty="0"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could go beautifully?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All the guests attend. </a:t>
            </a:r>
            <a:endParaRPr sz="140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All required items available. </a:t>
            </a:r>
            <a:endParaRPr sz="140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Preparations go according to plan.</a:t>
            </a:r>
            <a:endParaRPr sz="140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What could go horribly wrong?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Guests attend in bigger numbers than expected. </a:t>
            </a:r>
            <a:endParaRPr sz="1400">
              <a:solidFill>
                <a:schemeClr val="dk1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The food becomes horrible, for instance, the cake is over baked or the beef is undercooked. </a:t>
            </a:r>
            <a:endParaRPr sz="1400">
              <a:solidFill>
                <a:schemeClr val="dk1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The drinks run out. </a:t>
            </a:r>
            <a:endParaRPr sz="1400">
              <a:solidFill>
                <a:schemeClr val="dk1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It becomes rainy. </a:t>
            </a:r>
            <a:endParaRPr sz="1400">
              <a:solidFill>
                <a:schemeClr val="dk1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The DJ becomes committed elsewhere at the last minutes. </a:t>
            </a:r>
            <a:endParaRPr sz="200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Risk Register: Guest</a:t>
            </a:r>
            <a:endParaRPr/>
          </a:p>
        </p:txBody>
      </p:sp>
      <p:graphicFrame>
        <p:nvGraphicFramePr>
          <p:cNvPr id="109" name="Google Shape;109;p22"/>
          <p:cNvGraphicFramePr/>
          <p:nvPr/>
        </p:nvGraphicFramePr>
        <p:xfrm>
          <a:off x="311750" y="1171435"/>
          <a:ext cx="8520525" cy="3763880"/>
        </p:xfrm>
        <a:graphic>
          <a:graphicData uri="http://schemas.openxmlformats.org/drawingml/2006/table">
            <a:tbl>
              <a:tblPr>
                <a:noFill/>
                <a:tableStyleId>{2128E089-E9EA-4865-911F-58093CDF8085}</a:tableStyleId>
              </a:tblPr>
              <a:tblGrid>
                <a:gridCol w="946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3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9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67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29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56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503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380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4672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8456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Nature of Risk</a:t>
                      </a:r>
                      <a:endParaRPr sz="1300"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Risk No</a:t>
                      </a:r>
                      <a:endParaRPr sz="1300"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Probability (P) (1-3)</a:t>
                      </a:r>
                      <a:endParaRPr sz="1300"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Impact (I) (1-3)</a:t>
                      </a:r>
                      <a:endParaRPr sz="1300"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Risk Score (P x I)</a:t>
                      </a:r>
                      <a:endParaRPr sz="1300"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Mitigation</a:t>
                      </a:r>
                      <a:endParaRPr sz="1300"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Contingency</a:t>
                      </a:r>
                      <a:endParaRPr sz="1300"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Action by</a:t>
                      </a:r>
                      <a:endParaRPr sz="13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Action when</a:t>
                      </a:r>
                      <a:endParaRPr sz="1300"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56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Brawl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1.3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Don’t invite reckless people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Calling in security/ police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94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Guest things the party is boring</a:t>
                      </a:r>
                      <a:endParaRPr/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1.2</a:t>
                      </a:r>
                      <a:endParaRPr/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Provide liquor</a:t>
                      </a:r>
                      <a:endParaRPr/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List of games that could be played</a:t>
                      </a:r>
                      <a:endParaRPr/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56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>
            <a:off x="343050" y="2204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 dirty="0"/>
              <a:t>Risk Register: Guest</a:t>
            </a:r>
            <a:endParaRPr sz="2000" dirty="0"/>
          </a:p>
        </p:txBody>
      </p:sp>
      <p:graphicFrame>
        <p:nvGraphicFramePr>
          <p:cNvPr id="115" name="Google Shape;115;p23"/>
          <p:cNvGraphicFramePr/>
          <p:nvPr/>
        </p:nvGraphicFramePr>
        <p:xfrm>
          <a:off x="48800" y="895395"/>
          <a:ext cx="9095200" cy="4166110"/>
        </p:xfrm>
        <a:graphic>
          <a:graphicData uri="http://schemas.openxmlformats.org/drawingml/2006/table">
            <a:tbl>
              <a:tblPr>
                <a:noFill/>
                <a:tableStyleId>{2128E089-E9EA-4865-911F-58093CDF8085}</a:tableStyleId>
              </a:tblPr>
              <a:tblGrid>
                <a:gridCol w="1010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8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2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0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890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30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346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878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105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640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Nature of Risk</a:t>
                      </a:r>
                      <a:endParaRPr sz="800"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Risk No</a:t>
                      </a:r>
                      <a:endParaRPr sz="800"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Probability (P) (1-3)</a:t>
                      </a:r>
                      <a:endParaRPr sz="800"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Impact (I) (1-3)</a:t>
                      </a:r>
                      <a:endParaRPr sz="800"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Risk Score (P x I)</a:t>
                      </a:r>
                      <a:endParaRPr sz="800"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Mitigation</a:t>
                      </a:r>
                      <a:endParaRPr sz="800"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Contingency</a:t>
                      </a:r>
                      <a:endParaRPr sz="800"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Action by</a:t>
                      </a:r>
                      <a:endParaRPr sz="8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Action when</a:t>
                      </a:r>
                      <a:endParaRPr sz="800"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344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More guests than expected.</a:t>
                      </a:r>
                      <a:endParaRPr sz="90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1.1</a:t>
                      </a:r>
                      <a:endParaRPr sz="90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</a:t>
                      </a:r>
                      <a:endParaRPr sz="90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</a:t>
                      </a:r>
                      <a:endParaRPr sz="90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4</a:t>
                      </a:r>
                      <a:endParaRPr sz="90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Remind Guests About the party. </a:t>
                      </a:r>
                      <a:endParaRPr sz="9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Confirm attendance.</a:t>
                      </a:r>
                      <a:endParaRPr sz="9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Use the misc. money to purchase more cupcakes and drinks.</a:t>
                      </a:r>
                      <a:endParaRPr sz="90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Guests bringing relatives that were not in the plan.</a:t>
                      </a:r>
                      <a:endParaRPr sz="90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Guests have not confirmed how many friends they would bring.</a:t>
                      </a:r>
                      <a:endParaRPr sz="9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91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Less guests than expected.</a:t>
                      </a:r>
                      <a:endParaRPr sz="900"/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1.2</a:t>
                      </a:r>
                      <a:endParaRPr sz="900"/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2.5</a:t>
                      </a:r>
                      <a:endParaRPr sz="900"/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1.4</a:t>
                      </a:r>
                      <a:endParaRPr sz="900"/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3.5</a:t>
                      </a:r>
                      <a:endParaRPr sz="900"/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</a:rPr>
                        <a:t>Remind Guests About the party.</a:t>
                      </a:r>
                      <a:endParaRPr sz="900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</a:rPr>
                        <a:t> </a:t>
                      </a:r>
                      <a:endParaRPr sz="900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</a:rPr>
                        <a:t>Confirm attendance.</a:t>
                      </a:r>
                      <a:endParaRPr sz="900"/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Request the attending guests to make the party livelier.</a:t>
                      </a:r>
                      <a:endParaRPr sz="900"/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Weather changes.</a:t>
                      </a:r>
                      <a:endParaRPr sz="9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Traffic.</a:t>
                      </a:r>
                      <a:endParaRPr sz="9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Other last minute changes in plans.</a:t>
                      </a:r>
                      <a:endParaRPr sz="9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No confirmation received on potential changes in the plan</a:t>
                      </a:r>
                      <a:endParaRPr sz="9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Risk Register: Food</a:t>
            </a:r>
            <a:endParaRPr b="1" dirty="0"/>
          </a:p>
        </p:txBody>
      </p:sp>
      <p:graphicFrame>
        <p:nvGraphicFramePr>
          <p:cNvPr id="121" name="Google Shape;121;p24"/>
          <p:cNvGraphicFramePr/>
          <p:nvPr/>
        </p:nvGraphicFramePr>
        <p:xfrm>
          <a:off x="311750" y="1171435"/>
          <a:ext cx="8520525" cy="3416375"/>
        </p:xfrm>
        <a:graphic>
          <a:graphicData uri="http://schemas.openxmlformats.org/drawingml/2006/table">
            <a:tbl>
              <a:tblPr>
                <a:noFill/>
                <a:tableStyleId>{2128E089-E9EA-4865-911F-58093CDF8085}</a:tableStyleId>
              </a:tblPr>
              <a:tblGrid>
                <a:gridCol w="946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3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9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67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29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56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503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380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4672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8456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Nature of Risk</a:t>
                      </a:r>
                      <a:endParaRPr sz="1300" b="1"/>
                    </a:p>
                  </a:txBody>
                  <a:tcPr marL="91425" marR="91425" marT="91425" marB="91425"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Risk No</a:t>
                      </a:r>
                      <a:endParaRPr sz="1300" b="1"/>
                    </a:p>
                  </a:txBody>
                  <a:tcPr marL="91425" marR="91425" marT="91425" marB="91425"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Probability (P) (1-3)</a:t>
                      </a:r>
                      <a:endParaRPr sz="1300" b="1"/>
                    </a:p>
                  </a:txBody>
                  <a:tcPr marL="91425" marR="91425" marT="91425" marB="91425"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Impact (I) (1-3)</a:t>
                      </a:r>
                      <a:endParaRPr sz="1300" b="1"/>
                    </a:p>
                  </a:txBody>
                  <a:tcPr marL="91425" marR="91425" marT="91425" marB="91425"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Risk Score (P x I)</a:t>
                      </a:r>
                      <a:endParaRPr sz="1300" b="1"/>
                    </a:p>
                  </a:txBody>
                  <a:tcPr marL="91425" marR="91425" marT="91425" marB="91425"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Mitigation</a:t>
                      </a:r>
                      <a:endParaRPr sz="1300" b="1"/>
                    </a:p>
                  </a:txBody>
                  <a:tcPr marL="91425" marR="91425" marT="91425" marB="91425"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Contingency</a:t>
                      </a:r>
                      <a:endParaRPr sz="1300" b="1"/>
                    </a:p>
                  </a:txBody>
                  <a:tcPr marL="91425" marR="91425" marT="91425" marB="91425"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Action by</a:t>
                      </a:r>
                      <a:endParaRPr sz="1300" b="1"/>
                    </a:p>
                  </a:txBody>
                  <a:tcPr marL="91425" marR="91425" marT="91425" marB="91425"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Action when</a:t>
                      </a:r>
                      <a:endParaRPr sz="1300" b="1"/>
                    </a:p>
                  </a:txBody>
                  <a:tcPr marL="91425" marR="91425" marT="91425" marB="91425">
                    <a:solidFill>
                      <a:srgbClr val="F9CB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56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Not enough food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2.1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Order more food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Order Take Out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Heidy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30 mins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94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Allergic reactions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2.2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Label the food with care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Call NHS and prepare first aid kit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Heidy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30 mins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56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Spoiled Food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2.3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Store food in a freezer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Order Take out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Heidy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30 mins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5"/>
          <p:cNvSpPr txBox="1">
            <a:spLocks noGrp="1"/>
          </p:cNvSpPr>
          <p:nvPr>
            <p:ph type="title"/>
          </p:nvPr>
        </p:nvSpPr>
        <p:spPr>
          <a:xfrm>
            <a:off x="343050" y="2204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 dirty="0"/>
              <a:t>Risk Register: Food</a:t>
            </a:r>
            <a:endParaRPr sz="2000" dirty="0"/>
          </a:p>
        </p:txBody>
      </p:sp>
      <p:graphicFrame>
        <p:nvGraphicFramePr>
          <p:cNvPr id="127" name="Google Shape;127;p25"/>
          <p:cNvGraphicFramePr/>
          <p:nvPr/>
        </p:nvGraphicFramePr>
        <p:xfrm>
          <a:off x="48800" y="895395"/>
          <a:ext cx="9095200" cy="4166100"/>
        </p:xfrm>
        <a:graphic>
          <a:graphicData uri="http://schemas.openxmlformats.org/drawingml/2006/table">
            <a:tbl>
              <a:tblPr>
                <a:noFill/>
                <a:tableStyleId>{2128E089-E9EA-4865-911F-58093CDF8085}</a:tableStyleId>
              </a:tblPr>
              <a:tblGrid>
                <a:gridCol w="1010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8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2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0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890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30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346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878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105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640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Nature of Risk</a:t>
                      </a:r>
                      <a:endParaRPr sz="800"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Risk No</a:t>
                      </a:r>
                      <a:endParaRPr sz="800"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Probability (P) (1-3)</a:t>
                      </a:r>
                      <a:endParaRPr sz="800"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Impact (I) (1-3)</a:t>
                      </a:r>
                      <a:endParaRPr sz="800"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Risk Score (P x I)</a:t>
                      </a:r>
                      <a:endParaRPr sz="800"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Mitigation</a:t>
                      </a:r>
                      <a:endParaRPr sz="800"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Contingency</a:t>
                      </a:r>
                      <a:endParaRPr sz="800"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Action by</a:t>
                      </a:r>
                      <a:endParaRPr sz="8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Action when</a:t>
                      </a:r>
                      <a:endParaRPr sz="800"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344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Wrongly barbecued beef.</a:t>
                      </a:r>
                      <a:endParaRPr sz="90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2.1</a:t>
                      </a:r>
                      <a:endParaRPr sz="90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1</a:t>
                      </a:r>
                      <a:endParaRPr sz="90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2.9</a:t>
                      </a:r>
                      <a:endParaRPr sz="90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2.9</a:t>
                      </a:r>
                      <a:endParaRPr sz="90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Close manning of the grill.</a:t>
                      </a:r>
                      <a:endParaRPr sz="9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Buy more cupcakes to cover up for the bad meat.</a:t>
                      </a:r>
                      <a:endParaRPr sz="90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Overcooking or undercooking.</a:t>
                      </a:r>
                      <a:endParaRPr sz="90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The grill is not closely monitored.</a:t>
                      </a:r>
                      <a:endParaRPr sz="9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91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Wrongly baked cake.</a:t>
                      </a:r>
                      <a:endParaRPr sz="900"/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2.2</a:t>
                      </a:r>
                      <a:endParaRPr sz="900"/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1</a:t>
                      </a:r>
                      <a:endParaRPr sz="900"/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3</a:t>
                      </a:r>
                      <a:endParaRPr sz="900"/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3</a:t>
                      </a:r>
                      <a:endParaRPr sz="900"/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</a:rPr>
                        <a:t>Follow the recipe’s instruction closely.</a:t>
                      </a:r>
                      <a:endParaRPr sz="900"/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Order a ready-made cake from the nearest bakery. </a:t>
                      </a:r>
                      <a:endParaRPr sz="900"/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Over baking or mixing ingredients wrongly.</a:t>
                      </a:r>
                      <a:endParaRPr sz="9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Recipe is not carefully followed.</a:t>
                      </a:r>
                      <a:endParaRPr sz="9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7"/>
          <p:cNvSpPr txBox="1">
            <a:spLocks noGrp="1"/>
          </p:cNvSpPr>
          <p:nvPr>
            <p:ph type="title"/>
          </p:nvPr>
        </p:nvSpPr>
        <p:spPr>
          <a:xfrm>
            <a:off x="343050" y="2204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 dirty="0"/>
              <a:t>Risk Register: Drinks</a:t>
            </a:r>
            <a:endParaRPr sz="2000" dirty="0"/>
          </a:p>
        </p:txBody>
      </p:sp>
      <p:graphicFrame>
        <p:nvGraphicFramePr>
          <p:cNvPr id="139" name="Google Shape;139;p27"/>
          <p:cNvGraphicFramePr/>
          <p:nvPr/>
        </p:nvGraphicFramePr>
        <p:xfrm>
          <a:off x="48800" y="895395"/>
          <a:ext cx="9095200" cy="4166100"/>
        </p:xfrm>
        <a:graphic>
          <a:graphicData uri="http://schemas.openxmlformats.org/drawingml/2006/table">
            <a:tbl>
              <a:tblPr>
                <a:noFill/>
                <a:tableStyleId>{2128E089-E9EA-4865-911F-58093CDF8085}</a:tableStyleId>
              </a:tblPr>
              <a:tblGrid>
                <a:gridCol w="1010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8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2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0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890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30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346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878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105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640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Nature of Risk</a:t>
                      </a:r>
                      <a:endParaRPr sz="800"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Risk No</a:t>
                      </a:r>
                      <a:endParaRPr sz="800"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Probability (P) (1-3)</a:t>
                      </a:r>
                      <a:endParaRPr sz="800"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Impact (I) (1-3)</a:t>
                      </a:r>
                      <a:endParaRPr sz="800"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Risk Score (P x I)</a:t>
                      </a:r>
                      <a:endParaRPr sz="800"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Mitigation</a:t>
                      </a:r>
                      <a:endParaRPr sz="800"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Contingency</a:t>
                      </a:r>
                      <a:endParaRPr sz="800"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Action by</a:t>
                      </a:r>
                      <a:endParaRPr sz="8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Action when</a:t>
                      </a:r>
                      <a:endParaRPr sz="800"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344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Running out of drinks </a:t>
                      </a:r>
                      <a:endParaRPr sz="90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3.1</a:t>
                      </a:r>
                      <a:endParaRPr sz="90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</a:t>
                      </a:r>
                      <a:endParaRPr sz="90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2.5</a:t>
                      </a:r>
                      <a:endParaRPr sz="90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5</a:t>
                      </a:r>
                      <a:endParaRPr sz="90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Monitoring the drinks to ensure it is noted before the last two or three bottles.</a:t>
                      </a:r>
                      <a:endParaRPr sz="9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Order more drinks from the nearest store.</a:t>
                      </a:r>
                      <a:endParaRPr sz="90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More than expected number of guests.</a:t>
                      </a:r>
                      <a:endParaRPr sz="90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All the bottles are empty.</a:t>
                      </a:r>
                      <a:endParaRPr sz="9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91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Risk Register: Weather</a:t>
            </a:r>
            <a:endParaRPr dirty="0"/>
          </a:p>
        </p:txBody>
      </p:sp>
      <p:graphicFrame>
        <p:nvGraphicFramePr>
          <p:cNvPr id="145" name="Google Shape;145;p28"/>
          <p:cNvGraphicFramePr/>
          <p:nvPr/>
        </p:nvGraphicFramePr>
        <p:xfrm>
          <a:off x="311750" y="1171435"/>
          <a:ext cx="8520525" cy="3797655"/>
        </p:xfrm>
        <a:graphic>
          <a:graphicData uri="http://schemas.openxmlformats.org/drawingml/2006/table">
            <a:tbl>
              <a:tblPr>
                <a:noFill/>
                <a:tableStyleId>{2128E089-E9EA-4865-911F-58093CDF8085}</a:tableStyleId>
              </a:tblPr>
              <a:tblGrid>
                <a:gridCol w="946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3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9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67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29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56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503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380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4672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8456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Nature of Risk</a:t>
                      </a:r>
                      <a:endParaRPr sz="13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Risk No</a:t>
                      </a:r>
                      <a:endParaRPr sz="13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Probability (P) (1-3)</a:t>
                      </a:r>
                      <a:endParaRPr sz="13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Impact (I) (1-3)</a:t>
                      </a:r>
                      <a:endParaRPr sz="13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Risk Score (P x I)</a:t>
                      </a:r>
                      <a:endParaRPr sz="13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Mitigation</a:t>
                      </a:r>
                      <a:endParaRPr sz="13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Contingency</a:t>
                      </a:r>
                      <a:endParaRPr sz="13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Action by</a:t>
                      </a:r>
                      <a:endParaRPr sz="13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Action when</a:t>
                      </a:r>
                      <a:endParaRPr sz="1300"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56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Rain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4.1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Have an indoor section of the party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Indoor set up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Gloria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94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Snow 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4.2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All set up indoors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Indoor set up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Gloria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56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Earthquake/ Natural Disasters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4.3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Earthquake 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safety Training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N/A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Gloria 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9"/>
          <p:cNvSpPr txBox="1">
            <a:spLocks noGrp="1"/>
          </p:cNvSpPr>
          <p:nvPr>
            <p:ph type="title"/>
          </p:nvPr>
        </p:nvSpPr>
        <p:spPr>
          <a:xfrm>
            <a:off x="343050" y="2204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 dirty="0"/>
              <a:t>Risk Register: Music </a:t>
            </a:r>
            <a:endParaRPr sz="2000" dirty="0"/>
          </a:p>
        </p:txBody>
      </p:sp>
      <p:graphicFrame>
        <p:nvGraphicFramePr>
          <p:cNvPr id="151" name="Google Shape;151;p29"/>
          <p:cNvGraphicFramePr/>
          <p:nvPr/>
        </p:nvGraphicFramePr>
        <p:xfrm>
          <a:off x="48800" y="895395"/>
          <a:ext cx="9095200" cy="4166100"/>
        </p:xfrm>
        <a:graphic>
          <a:graphicData uri="http://schemas.openxmlformats.org/drawingml/2006/table">
            <a:tbl>
              <a:tblPr>
                <a:noFill/>
                <a:tableStyleId>{2128E089-E9EA-4865-911F-58093CDF8085}</a:tableStyleId>
              </a:tblPr>
              <a:tblGrid>
                <a:gridCol w="1010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8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2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0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890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30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346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878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105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640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Nature of Risk</a:t>
                      </a:r>
                      <a:endParaRPr sz="800"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Risk No</a:t>
                      </a:r>
                      <a:endParaRPr sz="800"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Probability (P) (1-3)</a:t>
                      </a:r>
                      <a:endParaRPr sz="800"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Impact (I) (1-3)</a:t>
                      </a:r>
                      <a:endParaRPr sz="800"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Risk Score (P x I)</a:t>
                      </a:r>
                      <a:endParaRPr sz="800"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Mitigation</a:t>
                      </a:r>
                      <a:endParaRPr sz="800"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Contingency</a:t>
                      </a:r>
                      <a:endParaRPr sz="800"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Action by</a:t>
                      </a:r>
                      <a:endParaRPr sz="8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Action when</a:t>
                      </a:r>
                      <a:endParaRPr sz="800"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344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The DJ gets committed elsewhere.</a:t>
                      </a:r>
                      <a:endParaRPr sz="90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5.1</a:t>
                      </a:r>
                      <a:endParaRPr sz="90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1.2</a:t>
                      </a:r>
                      <a:endParaRPr sz="90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</a:t>
                      </a:r>
                      <a:endParaRPr sz="90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2.4</a:t>
                      </a:r>
                      <a:endParaRPr sz="90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Confirm DJ’s schedule frequently</a:t>
                      </a:r>
                      <a:endParaRPr sz="9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Use the family’s music playlist.</a:t>
                      </a:r>
                      <a:endParaRPr sz="90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Lack of communication.</a:t>
                      </a:r>
                      <a:endParaRPr sz="90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The DJ gets a better contract on that day and taking it because of failure of communication.</a:t>
                      </a:r>
                      <a:endParaRPr sz="9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91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Risk Register: Budgetary Control</a:t>
            </a:r>
            <a:endParaRPr dirty="0"/>
          </a:p>
        </p:txBody>
      </p:sp>
      <p:graphicFrame>
        <p:nvGraphicFramePr>
          <p:cNvPr id="176" name="Google Shape;176;p33"/>
          <p:cNvGraphicFramePr/>
          <p:nvPr/>
        </p:nvGraphicFramePr>
        <p:xfrm>
          <a:off x="311750" y="1171435"/>
          <a:ext cx="8520525" cy="4141638"/>
        </p:xfrm>
        <a:graphic>
          <a:graphicData uri="http://schemas.openxmlformats.org/drawingml/2006/table">
            <a:tbl>
              <a:tblPr>
                <a:noFill/>
                <a:tableStyleId>{2128E089-E9EA-4865-911F-58093CDF8085}</a:tableStyleId>
              </a:tblPr>
              <a:tblGrid>
                <a:gridCol w="1102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8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9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67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29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56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503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380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4672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8456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Nature of Risk</a:t>
                      </a:r>
                      <a:endParaRPr sz="1300" b="1"/>
                    </a:p>
                  </a:txBody>
                  <a:tcPr marL="91425" marR="91425" marT="91425" marB="91425">
                    <a:lnB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Risk No</a:t>
                      </a:r>
                      <a:endParaRPr sz="1300" b="1"/>
                    </a:p>
                  </a:txBody>
                  <a:tcPr marL="91425" marR="91425" marT="91425" marB="91425">
                    <a:lnB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Probability (P) (1-3)</a:t>
                      </a:r>
                      <a:endParaRPr sz="1300" b="1"/>
                    </a:p>
                  </a:txBody>
                  <a:tcPr marL="91425" marR="91425" marT="91425" marB="91425">
                    <a:lnB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Impact (I) (1-3)</a:t>
                      </a:r>
                      <a:endParaRPr sz="1300" b="1"/>
                    </a:p>
                  </a:txBody>
                  <a:tcPr marL="91425" marR="91425" marT="91425" marB="91425">
                    <a:lnB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Risk Score (P x I)</a:t>
                      </a:r>
                      <a:endParaRPr sz="1300" b="1"/>
                    </a:p>
                  </a:txBody>
                  <a:tcPr marL="91425" marR="91425" marT="91425" marB="91425">
                    <a:lnB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Mitigation</a:t>
                      </a:r>
                      <a:endParaRPr sz="1300" b="1"/>
                    </a:p>
                  </a:txBody>
                  <a:tcPr marL="91425" marR="91425" marT="91425" marB="91425">
                    <a:lnB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Contingency</a:t>
                      </a:r>
                      <a:endParaRPr sz="1300" b="1"/>
                    </a:p>
                  </a:txBody>
                  <a:tcPr marL="91425" marR="91425" marT="91425" marB="91425">
                    <a:lnB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Action by</a:t>
                      </a:r>
                      <a:endParaRPr sz="1300" b="1"/>
                    </a:p>
                  </a:txBody>
                  <a:tcPr marL="91425" marR="91425" marT="91425" marB="91425">
                    <a:lnB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Action when</a:t>
                      </a:r>
                      <a:endParaRPr sz="1300" b="1"/>
                    </a:p>
                  </a:txBody>
                  <a:tcPr marL="91425" marR="91425" marT="91425" marB="91425">
                    <a:lnB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56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Overspending of funds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5250" marR="95250" marT="95250" marB="95250">
                    <a:lnL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7.1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5250" marR="95250" marT="95250" marB="95250">
                    <a:lnL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5250" marR="95250" marT="95250" marB="95250">
                    <a:lnL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5250" marR="95250" marT="95250" marB="95250">
                    <a:lnL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5250" marR="95250" marT="95250" marB="95250">
                    <a:lnL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Regular systematic budget monitoring and control.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5250" marR="95250" marT="95250" marB="95250">
                    <a:lnL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Communicate to organisers (family) and negotiate.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5250" marR="95250" marT="95250" marB="95250">
                    <a:lnL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Planning financial team.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5250" marR="95250" marT="95250" marB="95250">
                    <a:lnL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Before event, preferably.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5250" marR="95250" marT="95250" marB="95250">
                    <a:lnL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94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Immense underspending of funds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5250" marR="95250" marT="95250" marB="95250">
                    <a:lnL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7.2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5250" marR="95250" marT="95250" marB="95250">
                    <a:lnL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5250" marR="95250" marT="95250" marB="95250">
                    <a:lnL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5250" marR="95250" marT="95250" marB="95250">
                    <a:lnL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5250" marR="95250" marT="95250" marB="95250">
                    <a:lnL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Regular systematic budget monitoring and control.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5250" marR="95250" marT="95250" marB="95250">
                    <a:lnL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Communicate to organisers (family) and negotiate.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5250" marR="95250" marT="95250" marB="95250">
                    <a:lnL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Planning financial team.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5250" marR="95250" marT="95250" marB="95250">
                    <a:lnL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Before event, preferably.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5250" marR="95250" marT="95250" marB="95250">
                    <a:lnL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56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T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T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T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T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T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T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T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T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T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Risk Register: Contractual Arrangements</a:t>
            </a:r>
            <a:endParaRPr dirty="0"/>
          </a:p>
        </p:txBody>
      </p:sp>
      <p:graphicFrame>
        <p:nvGraphicFramePr>
          <p:cNvPr id="170" name="Google Shape;170;p32"/>
          <p:cNvGraphicFramePr/>
          <p:nvPr/>
        </p:nvGraphicFramePr>
        <p:xfrm>
          <a:off x="311750" y="1171435"/>
          <a:ext cx="8520525" cy="5054654"/>
        </p:xfrm>
        <a:graphic>
          <a:graphicData uri="http://schemas.openxmlformats.org/drawingml/2006/table">
            <a:tbl>
              <a:tblPr>
                <a:noFill/>
                <a:tableStyleId>{2128E089-E9EA-4865-911F-58093CDF8085}</a:tableStyleId>
              </a:tblPr>
              <a:tblGrid>
                <a:gridCol w="946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8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8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5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14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51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99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576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902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8456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Nature of Risk</a:t>
                      </a:r>
                      <a:endParaRPr sz="1300" b="1"/>
                    </a:p>
                  </a:txBody>
                  <a:tcPr marL="91425" marR="91425" marT="91425" marB="91425">
                    <a:lnB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Risk No</a:t>
                      </a:r>
                      <a:endParaRPr sz="1300" b="1"/>
                    </a:p>
                  </a:txBody>
                  <a:tcPr marL="91425" marR="91425" marT="91425" marB="91425">
                    <a:lnB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Probability (P) (1-3)</a:t>
                      </a:r>
                      <a:endParaRPr sz="1300" b="1"/>
                    </a:p>
                  </a:txBody>
                  <a:tcPr marL="91425" marR="91425" marT="91425" marB="91425">
                    <a:lnB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Impact (I) (1-3)</a:t>
                      </a:r>
                      <a:endParaRPr sz="1300" b="1"/>
                    </a:p>
                  </a:txBody>
                  <a:tcPr marL="91425" marR="91425" marT="91425" marB="91425">
                    <a:lnB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Risk Score (P x I)</a:t>
                      </a:r>
                      <a:endParaRPr sz="1300" b="1"/>
                    </a:p>
                  </a:txBody>
                  <a:tcPr marL="91425" marR="91425" marT="91425" marB="91425">
                    <a:lnB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Mitigation</a:t>
                      </a:r>
                      <a:endParaRPr sz="1300" b="1"/>
                    </a:p>
                  </a:txBody>
                  <a:tcPr marL="91425" marR="91425" marT="91425" marB="91425">
                    <a:lnB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Contingency</a:t>
                      </a:r>
                      <a:endParaRPr sz="1300" b="1"/>
                    </a:p>
                  </a:txBody>
                  <a:tcPr marL="91425" marR="91425" marT="91425" marB="91425">
                    <a:lnB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Action by</a:t>
                      </a:r>
                      <a:endParaRPr sz="1300" b="1"/>
                    </a:p>
                  </a:txBody>
                  <a:tcPr marL="91425" marR="91425" marT="91425" marB="91425">
                    <a:lnB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/>
                        <a:t>Action when</a:t>
                      </a:r>
                      <a:endParaRPr sz="1300" b="1"/>
                    </a:p>
                  </a:txBody>
                  <a:tcPr marL="91425" marR="91425" marT="91425" marB="91425">
                    <a:lnB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56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Catering – no show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5250" marR="95250" marT="95250" marB="95250">
                    <a:lnL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6.1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5250" marR="95250" marT="95250" marB="95250">
                    <a:lnL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5250" marR="95250" marT="95250" marB="95250">
                    <a:lnL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5250" marR="95250" marT="95250" marB="95250">
                    <a:lnL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5250" marR="95250" marT="95250" marB="95250">
                    <a:lnL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Selection of a catering firm with well-established name. Periodic communication and affirmation with supplier.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5250" marR="95250" marT="95250" marB="95250">
                    <a:lnL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Last-minute catering or home delivery (sushi, platters, cupcakes, etc.).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Last-minute catering may go beyond budget.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5250" marR="95250" marT="95250" marB="95250">
                    <a:lnL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Host or member of the project team.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5250" marR="95250" marT="95250" marB="95250">
                    <a:lnL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Either 45min lateness after expected start time or ASAP when communicated from the caterer.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5250" marR="95250" marT="95250" marB="95250">
                    <a:lnL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94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Catering - miscommunication regarding menus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5250" marR="95250" marT="95250" marB="95250">
                    <a:lnL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6.2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5250" marR="95250" marT="95250" marB="95250">
                    <a:lnL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5250" marR="95250" marT="95250" marB="95250">
                    <a:lnL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5250" marR="95250" marT="95250" marB="95250">
                    <a:lnL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4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5250" marR="95250" marT="95250" marB="95250">
                    <a:lnL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Regular contact with catering enterprise.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5250" marR="95250" marT="95250" marB="95250">
                    <a:lnL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Communicate to organisers (family) and adjust invoices with caterer.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5250" marR="95250" marT="95250" marB="95250">
                    <a:lnL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Managing team.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5250" marR="95250" marT="95250" marB="95250">
                    <a:lnL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Pre-communicated or on implementation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5250" marR="95250" marT="95250" marB="95250">
                    <a:lnL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56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T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T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T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T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T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T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T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T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T w="126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(16:9)</PresentationFormat>
  <Slides>14</Slides>
  <Notes>14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Simple Light</vt:lpstr>
      <vt:lpstr>Andrews’s Surprise Birthday Party</vt:lpstr>
      <vt:lpstr>What (Zaur)</vt:lpstr>
      <vt:lpstr>Timeline</vt:lpstr>
      <vt:lpstr>Overall Cost</vt:lpstr>
      <vt:lpstr>Beautiful vs Horrible</vt:lpstr>
      <vt:lpstr>Risk Register: Guest</vt:lpstr>
      <vt:lpstr>Risk Register: Guest</vt:lpstr>
      <vt:lpstr>Risk Register: Food</vt:lpstr>
      <vt:lpstr>Risk Register: Food</vt:lpstr>
      <vt:lpstr>Risk Register: Drinks</vt:lpstr>
      <vt:lpstr>Risk Register: Weather</vt:lpstr>
      <vt:lpstr>Risk Register: Music </vt:lpstr>
      <vt:lpstr>Risk Register: Budgetary Control</vt:lpstr>
      <vt:lpstr>Risk Register: Contractual Arrangements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Peter’s Surprise Party</dc:title>
  <cp:revision>20</cp:revision>
  <dcterms:modified xsi:type="dcterms:W3CDTF">2021-01-23T13:23:06Z</dcterms:modified>
</cp:coreProperties>
</file>